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26"/>
  </p:notesMasterIdLst>
  <p:handoutMasterIdLst>
    <p:handoutMasterId r:id="rId27"/>
  </p:handoutMasterIdLst>
  <p:sldIdLst>
    <p:sldId id="302" r:id="rId2"/>
    <p:sldId id="336" r:id="rId3"/>
    <p:sldId id="347" r:id="rId4"/>
    <p:sldId id="365" r:id="rId5"/>
    <p:sldId id="366" r:id="rId6"/>
    <p:sldId id="367" r:id="rId7"/>
    <p:sldId id="313" r:id="rId8"/>
    <p:sldId id="368" r:id="rId9"/>
    <p:sldId id="369" r:id="rId10"/>
    <p:sldId id="382" r:id="rId11"/>
    <p:sldId id="370" r:id="rId12"/>
    <p:sldId id="376" r:id="rId13"/>
    <p:sldId id="372" r:id="rId14"/>
    <p:sldId id="374" r:id="rId15"/>
    <p:sldId id="377" r:id="rId16"/>
    <p:sldId id="378" r:id="rId17"/>
    <p:sldId id="380" r:id="rId18"/>
    <p:sldId id="379" r:id="rId19"/>
    <p:sldId id="375" r:id="rId20"/>
    <p:sldId id="371" r:id="rId21"/>
    <p:sldId id="331" r:id="rId22"/>
    <p:sldId id="341" r:id="rId23"/>
    <p:sldId id="318" r:id="rId24"/>
    <p:sldId id="381" r:id="rId25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5"/>
    <p:restoredTop sz="87795"/>
  </p:normalViewPr>
  <p:slideViewPr>
    <p:cSldViewPr>
      <p:cViewPr varScale="1">
        <p:scale>
          <a:sx n="78" d="100"/>
          <a:sy n="78" d="100"/>
        </p:scale>
        <p:origin x="102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1.xml"/><Relationship Id="rId3" Type="http://schemas.openxmlformats.org/officeDocument/2006/relationships/slide" Target="slides/slide9.xml"/><Relationship Id="rId7" Type="http://schemas.openxmlformats.org/officeDocument/2006/relationships/slide" Target="slides/slide20.xml"/><Relationship Id="rId2" Type="http://schemas.openxmlformats.org/officeDocument/2006/relationships/slide" Target="slides/slide8.xml"/><Relationship Id="rId1" Type="http://schemas.openxmlformats.org/officeDocument/2006/relationships/slide" Target="slides/slide7.xml"/><Relationship Id="rId6" Type="http://schemas.openxmlformats.org/officeDocument/2006/relationships/slide" Target="slides/slide12.xml"/><Relationship Id="rId11" Type="http://schemas.openxmlformats.org/officeDocument/2006/relationships/slide" Target="slides/slide24.xml"/><Relationship Id="rId5" Type="http://schemas.openxmlformats.org/officeDocument/2006/relationships/slide" Target="slides/slide11.xml"/><Relationship Id="rId10" Type="http://schemas.openxmlformats.org/officeDocument/2006/relationships/slide" Target="slides/slide23.xml"/><Relationship Id="rId4" Type="http://schemas.openxmlformats.org/officeDocument/2006/relationships/slide" Target="slides/slide10.xml"/><Relationship Id="rId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115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3359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959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8054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6452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1429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4984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8445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Elementary row operations </a:t>
            </a:r>
            <a:r>
              <a:rPr lang="en-US" altLang="zh-TW" dirty="0">
                <a:sym typeface="Wingdings" panose="05000000000000000000" pitchFamily="2" charset="2"/>
              </a:rPr>
              <a:t> identity matrix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929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2215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Rack</a:t>
            </a:r>
            <a:r>
              <a:rPr lang="zh-TW" altLang="en-US" dirty="0"/>
              <a:t> 機架式</a:t>
            </a:r>
            <a:r>
              <a:rPr lang="zh-CN" altLang="en-US" dirty="0"/>
              <a:t>較便宜，適合中小型企業、研究單位，散熱管理較容易，每一片</a:t>
            </a:r>
            <a:r>
              <a:rPr lang="en-US" altLang="zh-CN" dirty="0"/>
              <a:t> server</a:t>
            </a:r>
            <a:r>
              <a:rPr lang="zh-TW" altLang="en-US" dirty="0"/>
              <a:t> 安裝在機架中，並連結 </a:t>
            </a:r>
            <a:r>
              <a:rPr lang="en-US" altLang="zh-TW" dirty="0"/>
              <a:t>switches</a:t>
            </a:r>
          </a:p>
          <a:p>
            <a:r>
              <a:rPr lang="en-US" altLang="zh-TW" dirty="0"/>
              <a:t>Blade </a:t>
            </a:r>
            <a:r>
              <a:rPr lang="zh-CN" altLang="en-US" dirty="0"/>
              <a:t>刀鋒式較昂貴，集中式高密度的計算單元，支援熱插拔，散熱較困難，使用者通常需要有很完善的散熱管理，適合資料處理中心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78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94500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353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86857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94080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84650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9185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476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genix.com/tower-vs-rack-vs-blade-servers/" TargetMode="External"/><Relationship Id="rId5" Type="http://schemas.openxmlformats.org/officeDocument/2006/relationships/image" Target="../media/image3.tiff"/><Relationship Id="rId4" Type="http://schemas.openxmlformats.org/officeDocument/2006/relationships/hyperlink" Target="https://www.racksolutions.com/news/data-center-optimization/blade-server-vs-rack-serve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#1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17405E61-306F-4438-BBF2-2BE7B98F3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12"/>
          <a:stretch/>
        </p:blipFill>
        <p:spPr>
          <a:xfrm>
            <a:off x="6156176" y="1556792"/>
            <a:ext cx="2873623" cy="31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圖說文字 7">
            <a:extLst>
              <a:ext uri="{FF2B5EF4-FFF2-40B4-BE49-F238E27FC236}">
                <a16:creationId xmlns:a16="http://schemas.microsoft.com/office/drawing/2014/main" id="{719C069F-4F3C-42F6-B990-50C878DC7784}"/>
              </a:ext>
            </a:extLst>
          </p:cNvPr>
          <p:cNvSpPr/>
          <p:nvPr/>
        </p:nvSpPr>
        <p:spPr>
          <a:xfrm>
            <a:off x="6660232" y="3356992"/>
            <a:ext cx="2016224" cy="1296144"/>
          </a:xfrm>
          <a:prstGeom prst="wedgeEllipseCallout">
            <a:avLst>
              <a:gd name="adj1" fmla="val -98308"/>
              <a:gd name="adj2" fmla="val 95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剛加簽就要棄選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020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圖說文字 7">
            <a:extLst>
              <a:ext uri="{FF2B5EF4-FFF2-40B4-BE49-F238E27FC236}">
                <a16:creationId xmlns:a16="http://schemas.microsoft.com/office/drawing/2014/main" id="{719C069F-4F3C-42F6-B990-50C878DC7784}"/>
              </a:ext>
            </a:extLst>
          </p:cNvPr>
          <p:cNvSpPr/>
          <p:nvPr/>
        </p:nvSpPr>
        <p:spPr>
          <a:xfrm>
            <a:off x="6660232" y="3356992"/>
            <a:ext cx="2016224" cy="1296144"/>
          </a:xfrm>
          <a:prstGeom prst="wedgeEllipseCallout">
            <a:avLst>
              <a:gd name="adj1" fmla="val -98308"/>
              <a:gd name="adj2" fmla="val 95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好啦不鬧</a:t>
            </a:r>
          </a:p>
        </p:txBody>
      </p:sp>
    </p:spTree>
    <p:extLst>
      <p:ext uri="{BB962C8B-B14F-4D97-AF65-F5344CB8AC3E}">
        <p14:creationId xmlns:p14="http://schemas.microsoft.com/office/powerpoint/2010/main" val="70965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263830" cy="4351338"/>
              </a:xfrm>
              <a:noFill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linear equations with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variables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If the equations are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linear independent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, the variables can be </a:t>
                </a:r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</a:rPr>
                  <a:t>solved uniquely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=6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=8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=9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63830" cy="4351338"/>
              </a:xfrm>
              <a:blipFill>
                <a:blip r:embed="rId3"/>
                <a:stretch>
                  <a:fillRect l="-132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Idea from System of Linear Equations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00B51770-C51C-4AED-9CDA-DD09530292EC}"/>
              </a:ext>
            </a:extLst>
          </p:cNvPr>
          <p:cNvCxnSpPr>
            <a:cxnSpLocks/>
          </p:cNvCxnSpPr>
          <p:nvPr/>
        </p:nvCxnSpPr>
        <p:spPr>
          <a:xfrm>
            <a:off x="3563888" y="3212976"/>
            <a:ext cx="1152128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D9B9205-8C28-4DAC-82A8-7C7AFA5E6249}"/>
              </a:ext>
            </a:extLst>
          </p:cNvPr>
          <p:cNvCxnSpPr>
            <a:cxnSpLocks/>
          </p:cNvCxnSpPr>
          <p:nvPr/>
        </p:nvCxnSpPr>
        <p:spPr>
          <a:xfrm flipH="1">
            <a:off x="3563888" y="3284984"/>
            <a:ext cx="936104" cy="71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A1A5B3E-B5D8-460D-AA2F-FAD447A9D601}"/>
              </a:ext>
            </a:extLst>
          </p:cNvPr>
          <p:cNvCxnSpPr>
            <a:cxnSpLocks/>
          </p:cNvCxnSpPr>
          <p:nvPr/>
        </p:nvCxnSpPr>
        <p:spPr>
          <a:xfrm flipH="1">
            <a:off x="3631763" y="5168677"/>
            <a:ext cx="936104" cy="71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FCD2D4F-90D8-4575-B8A4-5D6489BB73E1}"/>
              </a:ext>
            </a:extLst>
          </p:cNvPr>
          <p:cNvCxnSpPr>
            <a:cxnSpLocks/>
          </p:cNvCxnSpPr>
          <p:nvPr/>
        </p:nvCxnSpPr>
        <p:spPr>
          <a:xfrm flipH="1">
            <a:off x="3784324" y="5320407"/>
            <a:ext cx="936104" cy="71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6094FC3-CA6C-49D3-9C0D-7FA30F60AFAA}"/>
              </a:ext>
            </a:extLst>
          </p:cNvPr>
          <p:cNvCxnSpPr>
            <a:cxnSpLocks/>
          </p:cNvCxnSpPr>
          <p:nvPr/>
        </p:nvCxnSpPr>
        <p:spPr>
          <a:xfrm flipH="1">
            <a:off x="3631763" y="4228715"/>
            <a:ext cx="936104" cy="71631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30191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Data is divided into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variables)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Data = 22,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solidFill>
                    <a:srgbClr val="0070C0"/>
                  </a:solidFill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use additional equations)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=4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3361" r="-35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Simple Erasure-Code Backup Scheme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Encode</a:t>
            </a:r>
          </a:p>
        </p:txBody>
      </p:sp>
    </p:spTree>
    <p:extLst>
      <p:ext uri="{BB962C8B-B14F-4D97-AF65-F5344CB8AC3E}">
        <p14:creationId xmlns:p14="http://schemas.microsoft.com/office/powerpoint/2010/main" val="1514624606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use additional equations)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Use the </a:t>
                </a:r>
                <a:r>
                  <a:rPr lang="en-US" altLang="zh-TW" dirty="0" err="1">
                    <a:ea typeface="新細明體" panose="02020500000000000000" pitchFamily="18" charset="-120"/>
                  </a:rPr>
                  <a:t>Vandermonde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 matrix to generate</a:t>
                </a: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blipFill>
                <a:blip r:embed="rId3"/>
                <a:stretch>
                  <a:fillRect l="-1391" t="-2107" r="-35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How to Generate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Equations</a:t>
                </a:r>
              </a:p>
            </p:txBody>
          </p:sp>
        </mc:Choice>
        <mc:Fallback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>
            <a:extLst>
              <a:ext uri="{FF2B5EF4-FFF2-40B4-BE49-F238E27FC236}">
                <a16:creationId xmlns:a16="http://schemas.microsoft.com/office/drawing/2014/main" id="{29ED94B0-DAE1-4584-AE86-C99C77A5C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924944"/>
            <a:ext cx="3744416" cy="212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88544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use additional equations)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Use the </a:t>
                </a:r>
                <a:r>
                  <a:rPr lang="en-US" altLang="zh-TW" dirty="0" err="1">
                    <a:ea typeface="新細明體" panose="02020500000000000000" pitchFamily="18" charset="-120"/>
                  </a:rPr>
                  <a:t>Vandermonde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 matrix to generate</a:t>
                </a: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=2,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??</a:t>
                </a: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blipFill>
                <a:blip r:embed="rId3"/>
                <a:stretch>
                  <a:fillRect l="-1391" t="-2107" r="-35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How to Generate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Equations</a:t>
                </a:r>
              </a:p>
            </p:txBody>
          </p:sp>
        </mc:Choice>
        <mc:Fallback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080B57FE-6E6A-49DB-A949-7A0E9FF37AA1}"/>
              </a:ext>
            </a:extLst>
          </p:cNvPr>
          <p:cNvGrpSpPr/>
          <p:nvPr/>
        </p:nvGrpSpPr>
        <p:grpSpPr>
          <a:xfrm>
            <a:off x="2339752" y="2884874"/>
            <a:ext cx="3744416" cy="2205730"/>
            <a:chOff x="2339752" y="2884874"/>
            <a:chExt cx="3744416" cy="22057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9ED94B0-DAE1-4584-AE86-C99C77A5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752" y="2924944"/>
              <a:ext cx="3744416" cy="2125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/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/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/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/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/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/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/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/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/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/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/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30982145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use additional equations)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Use the </a:t>
                </a:r>
                <a:r>
                  <a:rPr lang="en-US" altLang="zh-TW" dirty="0" err="1">
                    <a:ea typeface="新細明體" panose="02020500000000000000" pitchFamily="18" charset="-120"/>
                  </a:rPr>
                  <a:t>Vandermonde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 matrix to generate</a:t>
                </a: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??</a:t>
                </a: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blipFill>
                <a:blip r:embed="rId3"/>
                <a:stretch>
                  <a:fillRect l="-1391" t="-2107" r="-35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How to Generate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Equations</a:t>
                </a:r>
              </a:p>
            </p:txBody>
          </p:sp>
        </mc:Choice>
        <mc:Fallback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080B57FE-6E6A-49DB-A949-7A0E9FF37AA1}"/>
              </a:ext>
            </a:extLst>
          </p:cNvPr>
          <p:cNvGrpSpPr/>
          <p:nvPr/>
        </p:nvGrpSpPr>
        <p:grpSpPr>
          <a:xfrm>
            <a:off x="2339752" y="2884874"/>
            <a:ext cx="3744416" cy="2205730"/>
            <a:chOff x="2339752" y="2884874"/>
            <a:chExt cx="3744416" cy="22057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9ED94B0-DAE1-4584-AE86-C99C77A5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752" y="2924944"/>
              <a:ext cx="3744416" cy="2125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/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/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/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/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/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/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/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/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/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/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/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B367AD2-E79E-4B9B-A05D-C55F958AB6BF}"/>
              </a:ext>
            </a:extLst>
          </p:cNvPr>
          <p:cNvSpPr/>
          <p:nvPr/>
        </p:nvSpPr>
        <p:spPr>
          <a:xfrm>
            <a:off x="3059832" y="2884874"/>
            <a:ext cx="829914" cy="8402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92416"/>
      </p:ext>
    </p:ext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(i.e., use additional equations)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Use the </a:t>
                </a:r>
                <a:r>
                  <a:rPr lang="en-US" altLang="zh-TW" dirty="0" err="1">
                    <a:ea typeface="新細明體" panose="02020500000000000000" pitchFamily="18" charset="-120"/>
                  </a:rPr>
                  <a:t>Vandermonde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 matrix to generate</a:t>
                </a: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:endParaRPr lang="en-US" altLang="zh-TW" i="1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+2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=6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915743"/>
              </a:xfrm>
              <a:blipFill>
                <a:blip r:embed="rId3"/>
                <a:stretch>
                  <a:fillRect l="-1391" t="-2107" r="-35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How to Generate the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Equations</a:t>
                </a:r>
              </a:p>
            </p:txBody>
          </p:sp>
        </mc:Choice>
        <mc:Fallback>
          <p:sp>
            <p:nvSpPr>
              <p:cNvPr id="4098" name="Rectangle 2">
                <a:extLst>
                  <a:ext uri="{FF2B5EF4-FFF2-40B4-BE49-F238E27FC236}">
                    <a16:creationId xmlns:a16="http://schemas.microsoft.com/office/drawing/2014/main" id="{9056D61E-8530-7E4F-A928-0DC4544B74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>
            <a:extLst>
              <a:ext uri="{FF2B5EF4-FFF2-40B4-BE49-F238E27FC236}">
                <a16:creationId xmlns:a16="http://schemas.microsoft.com/office/drawing/2014/main" id="{080B57FE-6E6A-49DB-A949-7A0E9FF37AA1}"/>
              </a:ext>
            </a:extLst>
          </p:cNvPr>
          <p:cNvGrpSpPr/>
          <p:nvPr/>
        </p:nvGrpSpPr>
        <p:grpSpPr>
          <a:xfrm>
            <a:off x="2339752" y="2884874"/>
            <a:ext cx="3744416" cy="2205730"/>
            <a:chOff x="2339752" y="2884874"/>
            <a:chExt cx="3744416" cy="22057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29ED94B0-DAE1-4584-AE86-C99C77A5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9752" y="2924944"/>
              <a:ext cx="3744416" cy="2125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/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543D596-7FE8-4827-B351-2EC6238794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884874"/>
                  <a:ext cx="397866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/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9712828F-6050-4628-93BF-E16D8FBA2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2884874"/>
                  <a:ext cx="51751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/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05AB45B-BA5B-409F-91EC-20427F3B66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2884874"/>
                  <a:ext cx="77880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/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DF96006A-24C8-4C3E-B0A8-2CAE018B9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284984"/>
                  <a:ext cx="39786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/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0A8B45B0-12B9-421B-B0A8-E4F37F606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284984"/>
                  <a:ext cx="51751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/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A9A721C-C8C7-46D6-9ACE-708E1693D6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284984"/>
                  <a:ext cx="778803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/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8065F7BB-F804-4D45-96A2-3C206B3898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3725164"/>
                  <a:ext cx="39786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/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64D26743-7A9A-4473-9D43-32C8E48DB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126" y="3725164"/>
                  <a:ext cx="51751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/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A71B0ED9-E8A9-4C01-93C1-0DFBAE55B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725164"/>
                  <a:ext cx="778803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/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602441F-9D9E-4D11-BE08-54BFE0BB7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867" y="4690494"/>
                  <a:ext cx="474361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/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39DB012-EF2E-4A98-AC0F-2AF597F166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113" y="4690494"/>
                  <a:ext cx="594009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/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674C359-A166-4FB3-AD85-AD6CE4D98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051" y="4690494"/>
                  <a:ext cx="855298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51631899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Get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 from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=2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=4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+2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=6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Reconstruct the data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Use Gauss-Jordan Elimination or Inverse Matrix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=2</m:t>
                            </m:r>
                          </m:e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𝑦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The data = 22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3081" b="-32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Simple Erasure-Code Backup Scheme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Decode</a:t>
            </a:r>
          </a:p>
        </p:txBody>
      </p:sp>
    </p:spTree>
    <p:extLst>
      <p:ext uri="{BB962C8B-B14F-4D97-AF65-F5344CB8AC3E}">
        <p14:creationId xmlns:p14="http://schemas.microsoft.com/office/powerpoint/2010/main" val="420256130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Implement a well-known erasure-code backup scheme</a:t>
            </a:r>
            <a:endParaRPr lang="en-US" altLang="zh-TW" dirty="0">
              <a:solidFill>
                <a:srgbClr val="00B050"/>
              </a:solidFill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423138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Mode: 0 = Encode</a:t>
                </a:r>
              </a:p>
              <a:p>
                <a:pPr lvl="1"/>
                <a:r>
                  <a:rPr lang="en-US" altLang="zh-TW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ncode: 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Encode 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4231382" cy="5032375"/>
              </a:xfrm>
              <a:prstGeom prst="rect">
                <a:avLst/>
              </a:prstGeom>
              <a:blipFill>
                <a:blip r:embed="rId3"/>
                <a:stretch>
                  <a:fillRect l="-2594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9B4DF2-981B-4649-B914-97FA06204E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1825623"/>
                <a:ext cx="423138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Mode: 1 = Decode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Decode: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equtions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Encode 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Solve the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equations to reconstruct the data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reconstructed data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9B4DF2-981B-4649-B914-97FA06204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1825623"/>
                <a:ext cx="4231382" cy="5032375"/>
              </a:xfrm>
              <a:prstGeom prst="rect">
                <a:avLst/>
              </a:prstGeom>
              <a:blipFill>
                <a:blip r:embed="rId4"/>
                <a:stretch>
                  <a:fillRect l="-2590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798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use </a:t>
            </a:r>
            <a:r>
              <a:rPr lang="en-US" altLang="zh-TW" dirty="0" err="1">
                <a:ea typeface="新細明體" panose="02020500000000000000" pitchFamily="18" charset="-120"/>
              </a:rPr>
              <a:t>scanf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3096344" cy="20718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Mode	n	m</a:t>
            </a: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InputString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72CFAE-FDD5-448D-9101-AD6B1CAA5778}"/>
              </a:ext>
            </a:extLst>
          </p:cNvPr>
          <p:cNvSpPr txBox="1">
            <a:spLocks noChangeArrowheads="1"/>
          </p:cNvSpPr>
          <p:nvPr/>
        </p:nvSpPr>
        <p:spPr>
          <a:xfrm>
            <a:off x="414349" y="4293096"/>
            <a:ext cx="2376264" cy="27199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Exampe</a:t>
            </a:r>
            <a:r>
              <a:rPr lang="en-US" altLang="zh-CN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	2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22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05BFA77-8BCF-4419-88DB-904975161085}"/>
              </a:ext>
            </a:extLst>
          </p:cNvPr>
          <p:cNvSpPr txBox="1">
            <a:spLocks noChangeArrowheads="1"/>
          </p:cNvSpPr>
          <p:nvPr/>
        </p:nvSpPr>
        <p:spPr>
          <a:xfrm>
            <a:off x="3958007" y="4293096"/>
            <a:ext cx="2376264" cy="280899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Exampe</a:t>
            </a:r>
            <a:r>
              <a:rPr lang="en-US" altLang="zh-CN" dirty="0">
                <a:ea typeface="Cambria Math" panose="02040503050406030204" pitchFamily="18" charset="0"/>
              </a:rPr>
              <a:t>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1	4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2	6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85DD14-D770-43C9-B265-EFCD217665BD}"/>
              </a:ext>
            </a:extLst>
          </p:cNvPr>
          <p:cNvSpPr txBox="1">
            <a:spLocks noChangeArrowheads="1"/>
          </p:cNvSpPr>
          <p:nvPr/>
        </p:nvSpPr>
        <p:spPr>
          <a:xfrm>
            <a:off x="3939194" y="1501153"/>
            <a:ext cx="3096344" cy="20718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Mode	n</a:t>
            </a: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n_Equations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use </a:t>
            </a:r>
            <a:r>
              <a:rPr lang="en-US" altLang="zh-TW" dirty="0" err="1">
                <a:ea typeface="新細明體" panose="02020500000000000000" pitchFamily="18" charset="-120"/>
              </a:rPr>
              <a:t>printf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3645024"/>
            <a:ext cx="2016224" cy="29523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Example: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0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	1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1	4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2	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25BD3B-D8EF-4581-A9D7-F78A7494978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1524207"/>
                <a:ext cx="3312368" cy="190479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dirty="0">
                    <a:ea typeface="Cambria Math" panose="02040503050406030204" pitchFamily="18" charset="0"/>
                  </a:rPr>
                  <a:t>Format:</a:t>
                </a:r>
              </a:p>
              <a:p>
                <a:pPr marL="0" indent="0">
                  <a:buNone/>
                </a:pPr>
                <a:endParaRPr lang="en-US" altLang="zh-CN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)</a:t>
                </a:r>
                <a:r>
                  <a:rPr lang="en-US" altLang="zh-CN" dirty="0" err="1">
                    <a:ea typeface="Cambria Math" panose="02040503050406030204" pitchFamily="18" charset="0"/>
                  </a:rPr>
                  <a:t>_Equations</a:t>
                </a:r>
                <a:endParaRPr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25BD3B-D8EF-4581-A9D7-F78A74949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524207"/>
                <a:ext cx="3312368" cy="1904794"/>
              </a:xfrm>
              <a:prstGeom prst="rect">
                <a:avLst/>
              </a:prstGeom>
              <a:blipFill>
                <a:blip r:embed="rId3"/>
                <a:stretch>
                  <a:fillRect l="-3867" t="-5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4F24BBBF-0F06-46D2-8F6D-7ACC778CCBA1}"/>
              </a:ext>
            </a:extLst>
          </p:cNvPr>
          <p:cNvSpPr txBox="1">
            <a:spLocks noChangeArrowheads="1"/>
          </p:cNvSpPr>
          <p:nvPr/>
        </p:nvSpPr>
        <p:spPr>
          <a:xfrm>
            <a:off x="4283968" y="1524206"/>
            <a:ext cx="3312368" cy="19047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Data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0A8D16D-050B-4E5F-A84F-DEAC3A60BEF3}"/>
              </a:ext>
            </a:extLst>
          </p:cNvPr>
          <p:cNvSpPr txBox="1">
            <a:spLocks noChangeArrowheads="1"/>
          </p:cNvSpPr>
          <p:nvPr/>
        </p:nvSpPr>
        <p:spPr>
          <a:xfrm>
            <a:off x="4275449" y="3645024"/>
            <a:ext cx="3312368" cy="19047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Example: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751662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10/19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10/26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Pass the test of our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online judge </a:t>
            </a:r>
            <a:r>
              <a:rPr lang="en-US" altLang="zh-TW" dirty="0">
                <a:ea typeface="Cambria Math" panose="02040503050406030204" pitchFamily="18" charset="0"/>
              </a:rPr>
              <a:t>platform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remotely</a:t>
            </a:r>
            <a:r>
              <a:rPr lang="en-US" altLang="zh-TW" dirty="0">
                <a:ea typeface="Cambria Math" panose="02040503050406030204" pitchFamily="18" charset="0"/>
              </a:rPr>
              <a:t> with TA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 (i.e., only .c)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Further Reading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751662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An ensemble of replication and erasure codes for cloud file systems, IEEE INFOCOM 2013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Fast Erasure Coding for Data Storage: A Comprehensive Study of the Acceleration Techniques, ACM FAST 2019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9152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Rack servers and blade serve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Pros and cons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Servers in Data Centers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3C4325-7B68-8C4B-8D4C-CEABC1807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5" t="7122" r="11771"/>
          <a:stretch/>
        </p:blipFill>
        <p:spPr>
          <a:xfrm>
            <a:off x="4968460" y="3326933"/>
            <a:ext cx="4104456" cy="270293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F625F7-1BA5-7B47-88D9-A1EC0026401E}"/>
              </a:ext>
            </a:extLst>
          </p:cNvPr>
          <p:cNvSpPr/>
          <p:nvPr/>
        </p:nvSpPr>
        <p:spPr>
          <a:xfrm>
            <a:off x="4968460" y="6054387"/>
            <a:ext cx="4192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4"/>
              </a:rPr>
              <a:t>https://www.racksolutions.com/news/data-center-optimization/blade-server-vs-rack-server/</a:t>
            </a:r>
            <a:endParaRPr lang="zh-TW" altLang="en-US" sz="16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0FA18CE-7DE5-3541-9AAA-238320F7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326933"/>
            <a:ext cx="4753452" cy="2673817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603A48D1-15F0-FB42-AC4C-DB83F331FF0E}"/>
              </a:ext>
            </a:extLst>
          </p:cNvPr>
          <p:cNvSpPr/>
          <p:nvPr/>
        </p:nvSpPr>
        <p:spPr>
          <a:xfrm>
            <a:off x="643004" y="6078738"/>
            <a:ext cx="3168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6"/>
              </a:rPr>
              <a:t>http://techgenix.com/tower-vs-rack-vs-blade-servers/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822094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System upgrade, power failure, system crash,…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Data cannot be stored in one server only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We need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backup</a:t>
            </a:r>
            <a:r>
              <a:rPr lang="en-US" altLang="zh-TW" dirty="0">
                <a:ea typeface="新細明體" panose="02020500000000000000" pitchFamily="18" charset="-120"/>
              </a:rPr>
              <a:t> schemes to maintain availability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Availability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4896"/>
            <a:ext cx="8895535" cy="3224722"/>
            <a:chOff x="-238825" y="3656021"/>
            <a:chExt cx="8895535" cy="3224722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0633"/>
              <a:ext cx="112402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primary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6021"/>
              <a:ext cx="146867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secondary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654593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ea typeface="新細明體" panose="02020500000000000000" pitchFamily="18" charset="-120"/>
                  </a:rPr>
                  <a:t>Backup is necessary to prevent data loss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A simple way is to </a:t>
                </a:r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make copies (mirroring)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Availability rate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 90%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Make 3 copies 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1−</m:t>
                    </m:r>
                    <m:sSup>
                      <m:sSupPr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TW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TW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1−0.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=99.9%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Redundancy rate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2/1=200%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Availability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C4591A-A19F-4337-956A-7178D655CF5B}"/>
              </a:ext>
            </a:extLst>
          </p:cNvPr>
          <p:cNvSpPr/>
          <p:nvPr/>
        </p:nvSpPr>
        <p:spPr>
          <a:xfrm>
            <a:off x="2259199" y="4941169"/>
            <a:ext cx="847006" cy="1091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AD86DEF-B44A-44F2-8214-38D90F8FD197}"/>
              </a:ext>
            </a:extLst>
          </p:cNvPr>
          <p:cNvSpPr/>
          <p:nvPr/>
        </p:nvSpPr>
        <p:spPr>
          <a:xfrm>
            <a:off x="3665179" y="4941168"/>
            <a:ext cx="847006" cy="10917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F41064-6CD6-42D3-B064-58A20EE73888}"/>
              </a:ext>
            </a:extLst>
          </p:cNvPr>
          <p:cNvSpPr/>
          <p:nvPr/>
        </p:nvSpPr>
        <p:spPr>
          <a:xfrm>
            <a:off x="5076056" y="4941168"/>
            <a:ext cx="847006" cy="10917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001160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noFill/>
            </p:spPr>
            <p:txBody>
              <a:bodyPr/>
              <a:lstStyle/>
              <a:p>
                <a:r>
                  <a:rPr lang="en-US" altLang="zh-TW" dirty="0">
                    <a:solidFill>
                      <a:srgbClr val="FF0000"/>
                    </a:solidFill>
                    <a:ea typeface="新細明體" panose="02020500000000000000" pitchFamily="18" charset="-120"/>
                  </a:rPr>
                  <a:t>Erasure code </a:t>
                </a:r>
                <a:r>
                  <a:rPr lang="en-US" altLang="zh-TW" dirty="0">
                    <a:ea typeface="新細明體" panose="02020500000000000000" pitchFamily="18" charset="-120"/>
                  </a:rPr>
                  <a:t>can mitigate the storage cost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Availability rate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 90%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  <m:r>
                      <a:rPr lang="en-US" altLang="zh-TW" i="1" dirty="0" err="1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+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𝑚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</a:t>
                </a:r>
              </a:p>
              <a:p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𝑛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</a:rPr>
                  <a:t> chunks can reconstruct the data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Make 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(5+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5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)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</a:rPr>
                  <a:t> chunks</a:t>
                </a:r>
              </a:p>
              <a:p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  <m:t>=6</m:t>
                        </m:r>
                      </m:sub>
                      <m:sup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新細明體" panose="02020500000000000000" pitchFamily="18" charset="-120"/>
                            <a:sym typeface="Wingdings" panose="05000000000000000000" pitchFamily="2" charset="2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10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sym typeface="Wingdings" panose="05000000000000000000" pitchFamily="2" charset="2"/>
                                  </a:rPr>
                                  <m:t>0.1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TW" b="0" i="1" dirty="0" smtClean="0"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sym typeface="Wingdings" panose="05000000000000000000" pitchFamily="2" charset="2"/>
                                  </a:rPr>
                                  <m:t>1−0.9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10−</m:t>
                            </m:r>
                            <m:r>
                              <a:rPr lang="en-US" altLang="zh-TW" b="0" i="1" dirty="0" smtClean="0"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sym typeface="Wingdings" panose="05000000000000000000" pitchFamily="2" charset="2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br>
                  <a:rPr lang="en-US" altLang="zh-TW" b="0" i="1" dirty="0">
                    <a:latin typeface="Cambria Math" panose="02040503050406030204" pitchFamily="18" charset="0"/>
                    <a:ea typeface="新細明體" panose="02020500000000000000" pitchFamily="18" charset="-12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altLang="zh-TW" b="0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≈1−0.00015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99</m:t>
                    </m:r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.</m:t>
                    </m:r>
                    <m:r>
                      <a:rPr lang="en-US" altLang="zh-TW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99</m:t>
                    </m:r>
                    <m:r>
                      <a:rPr lang="en-US" altLang="zh-TW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anose="05000000000000000000" pitchFamily="2" charset="2"/>
                      </a:rPr>
                      <m:t>85%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</a:rPr>
                  <a:t>Redundancy rate</a:t>
                </a:r>
                <a:r>
                  <a:rPr lang="zh-TW" altLang="en-US" dirty="0">
                    <a:ea typeface="新細明體" panose="02020500000000000000" pitchFamily="18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新細明體" panose="02020500000000000000" pitchFamily="18" charset="-120"/>
                      </a:rPr>
                      <m:t>5/5=100%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</a:endParaRPr>
              </a:p>
              <a:p>
                <a:endParaRPr lang="en-US" altLang="zh-TW" dirty="0"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381" b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Availability – Erasure Code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8EFE5DE-CC68-4377-9A71-E993C2E785D2}"/>
              </a:ext>
            </a:extLst>
          </p:cNvPr>
          <p:cNvGrpSpPr/>
          <p:nvPr/>
        </p:nvGrpSpPr>
        <p:grpSpPr>
          <a:xfrm>
            <a:off x="6012160" y="2564904"/>
            <a:ext cx="2126060" cy="1091779"/>
            <a:chOff x="5110236" y="2492897"/>
            <a:chExt cx="2126060" cy="109177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7C9BA4F-0BD2-4C67-BE62-6AF65428F2ED}"/>
                </a:ext>
              </a:extLst>
            </p:cNvPr>
            <p:cNvSpPr/>
            <p:nvPr/>
          </p:nvSpPr>
          <p:spPr>
            <a:xfrm>
              <a:off x="5110236" y="2492897"/>
              <a:ext cx="847006" cy="1091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AE5BFAB7-B2C7-4FE8-9C19-407D7A001F6B}"/>
                </a:ext>
              </a:extLst>
            </p:cNvPr>
            <p:cNvCxnSpPr>
              <a:cxnSpLocks/>
            </p:cNvCxnSpPr>
            <p:nvPr/>
          </p:nvCxnSpPr>
          <p:spPr>
            <a:xfrm>
              <a:off x="5110236" y="2708920"/>
              <a:ext cx="8470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1584027A-7E74-4E04-849E-16E8D78B0D6F}"/>
                </a:ext>
              </a:extLst>
            </p:cNvPr>
            <p:cNvCxnSpPr>
              <a:cxnSpLocks/>
            </p:cNvCxnSpPr>
            <p:nvPr/>
          </p:nvCxnSpPr>
          <p:spPr>
            <a:xfrm>
              <a:off x="5110236" y="2924944"/>
              <a:ext cx="8470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75A4862-5768-46EF-9BB2-C49187FDFD62}"/>
                </a:ext>
              </a:extLst>
            </p:cNvPr>
            <p:cNvCxnSpPr>
              <a:cxnSpLocks/>
            </p:cNvCxnSpPr>
            <p:nvPr/>
          </p:nvCxnSpPr>
          <p:spPr>
            <a:xfrm>
              <a:off x="5110236" y="3140968"/>
              <a:ext cx="8470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9ED90CD6-7C57-438F-BF2F-E0CACA599089}"/>
                </a:ext>
              </a:extLst>
            </p:cNvPr>
            <p:cNvCxnSpPr>
              <a:cxnSpLocks/>
            </p:cNvCxnSpPr>
            <p:nvPr/>
          </p:nvCxnSpPr>
          <p:spPr>
            <a:xfrm>
              <a:off x="5110236" y="3356992"/>
              <a:ext cx="8470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DECC4C3-5032-4554-AE79-0A62140C4E3B}"/>
                </a:ext>
              </a:extLst>
            </p:cNvPr>
            <p:cNvSpPr/>
            <p:nvPr/>
          </p:nvSpPr>
          <p:spPr>
            <a:xfrm>
              <a:off x="6389290" y="2492897"/>
              <a:ext cx="847006" cy="10917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8D03A4B-A7A0-4C85-B28D-400D398C0348}"/>
                </a:ext>
              </a:extLst>
            </p:cNvPr>
            <p:cNvCxnSpPr>
              <a:cxnSpLocks/>
            </p:cNvCxnSpPr>
            <p:nvPr/>
          </p:nvCxnSpPr>
          <p:spPr>
            <a:xfrm>
              <a:off x="6389290" y="2708920"/>
              <a:ext cx="847006" cy="0"/>
            </a:xfrm>
            <a:prstGeom prst="lin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6EFFFB51-9571-450C-87E7-7489902E5144}"/>
                </a:ext>
              </a:extLst>
            </p:cNvPr>
            <p:cNvCxnSpPr>
              <a:cxnSpLocks/>
            </p:cNvCxnSpPr>
            <p:nvPr/>
          </p:nvCxnSpPr>
          <p:spPr>
            <a:xfrm>
              <a:off x="6389290" y="2924944"/>
              <a:ext cx="847006" cy="0"/>
            </a:xfrm>
            <a:prstGeom prst="lin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EDF1DD3-58E7-4407-8A98-553AD5BB2FFD}"/>
                </a:ext>
              </a:extLst>
            </p:cNvPr>
            <p:cNvCxnSpPr>
              <a:cxnSpLocks/>
            </p:cNvCxnSpPr>
            <p:nvPr/>
          </p:nvCxnSpPr>
          <p:spPr>
            <a:xfrm>
              <a:off x="6389290" y="3140968"/>
              <a:ext cx="847006" cy="0"/>
            </a:xfrm>
            <a:prstGeom prst="lin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C180899C-9EEC-42CF-AB7C-B3CBD6680421}"/>
                </a:ext>
              </a:extLst>
            </p:cNvPr>
            <p:cNvCxnSpPr>
              <a:cxnSpLocks/>
            </p:cNvCxnSpPr>
            <p:nvPr/>
          </p:nvCxnSpPr>
          <p:spPr>
            <a:xfrm>
              <a:off x="6389290" y="3356992"/>
              <a:ext cx="847006" cy="0"/>
            </a:xfrm>
            <a:prstGeom prst="lin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7094385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圖說文字 7">
            <a:extLst>
              <a:ext uri="{FF2B5EF4-FFF2-40B4-BE49-F238E27FC236}">
                <a16:creationId xmlns:a16="http://schemas.microsoft.com/office/drawing/2014/main" id="{719C069F-4F3C-42F6-B990-50C878DC7784}"/>
              </a:ext>
            </a:extLst>
          </p:cNvPr>
          <p:cNvSpPr/>
          <p:nvPr/>
        </p:nvSpPr>
        <p:spPr>
          <a:xfrm>
            <a:off x="6660232" y="3356992"/>
            <a:ext cx="2016224" cy="1296144"/>
          </a:xfrm>
          <a:prstGeom prst="wedgeEllipseCallout">
            <a:avLst>
              <a:gd name="adj1" fmla="val -98308"/>
              <a:gd name="adj2" fmla="val 95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681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Design an erasure-code backup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dirty="0"/>
                  <a:t>Input: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Procedure: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Divide data into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for recovery</a:t>
                </a:r>
              </a:p>
              <a:p>
                <a:r>
                  <a:rPr lang="en-US" altLang="zh-TW" dirty="0">
                    <a:ea typeface="Cambria Math" panose="02040503050406030204" pitchFamily="18" charset="0"/>
                  </a:rPr>
                  <a:t>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</a:t>
                </a:r>
              </a:p>
              <a:p>
                <a:pPr lvl="1"/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Ensure any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chunks can reconstruct the data</a:t>
                </a:r>
              </a:p>
              <a:p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grade is</a:t>
                </a:r>
                <a:r>
                  <a:rPr lang="zh-TW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inversely proportional to </a:t>
                </a:r>
                <a:r>
                  <a:rPr lang="en-US" altLang="zh-TW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redundancy rate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4"/>
                <a:ext cx="8191822" cy="5032375"/>
              </a:xfrm>
              <a:prstGeom prst="rect">
                <a:avLst/>
              </a:prstGeom>
              <a:blipFill>
                <a:blip r:embed="rId3"/>
                <a:stretch>
                  <a:fillRect l="-1339"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橢圓圖說文字 7">
            <a:extLst>
              <a:ext uri="{FF2B5EF4-FFF2-40B4-BE49-F238E27FC236}">
                <a16:creationId xmlns:a16="http://schemas.microsoft.com/office/drawing/2014/main" id="{719C069F-4F3C-42F6-B990-50C878DC7784}"/>
              </a:ext>
            </a:extLst>
          </p:cNvPr>
          <p:cNvSpPr/>
          <p:nvPr/>
        </p:nvSpPr>
        <p:spPr>
          <a:xfrm>
            <a:off x="6660232" y="3356992"/>
            <a:ext cx="2016224" cy="1296144"/>
          </a:xfrm>
          <a:prstGeom prst="wedgeEllipseCallout">
            <a:avLst>
              <a:gd name="adj1" fmla="val -98308"/>
              <a:gd name="adj2" fmla="val 956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5468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8696</TotalTime>
  <Words>1160</Words>
  <Application>Microsoft Office PowerPoint</Application>
  <PresentationFormat>如螢幕大小 (4:3)</PresentationFormat>
  <Paragraphs>292</Paragraphs>
  <Slides>24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7" baseType="lpstr">
      <vt:lpstr>LingWai SC Medium</vt:lpstr>
      <vt:lpstr>Monotype Sorts</vt:lpstr>
      <vt:lpstr>黑体</vt:lpstr>
      <vt:lpstr>宋体</vt:lpstr>
      <vt:lpstr>微軟正黑體</vt:lpstr>
      <vt:lpstr>新細明體</vt:lpstr>
      <vt:lpstr>Arial</vt:lpstr>
      <vt:lpstr>Cambria Math</vt:lpstr>
      <vt:lpstr>Candara</vt:lpstr>
      <vt:lpstr>Plantagenet Cherokee</vt:lpstr>
      <vt:lpstr>Times New Roman</vt:lpstr>
      <vt:lpstr>Wingdings</vt:lpstr>
      <vt:lpstr>Office 佈景主題</vt:lpstr>
      <vt:lpstr>PowerPoint 簡報</vt:lpstr>
      <vt:lpstr>Data Center</vt:lpstr>
      <vt:lpstr>Servers in Data Centers</vt:lpstr>
      <vt:lpstr>Data Availability</vt:lpstr>
      <vt:lpstr>Data Availability</vt:lpstr>
      <vt:lpstr>Data Availability – Erasure Code</vt:lpstr>
      <vt:lpstr>Programming Project #1: Design an erasure-code backup scheme</vt:lpstr>
      <vt:lpstr>Programming Project #1: Design an erasure-code backup scheme</vt:lpstr>
      <vt:lpstr>Programming Project #1: Design an erasure-code backup scheme</vt:lpstr>
      <vt:lpstr>Programming Project #1: Design an erasure-code backup scheme</vt:lpstr>
      <vt:lpstr>Programming Project #1: Design an erasure-code backup scheme</vt:lpstr>
      <vt:lpstr>Programming Project #1: Design an erasure-code backup scheme</vt:lpstr>
      <vt:lpstr>The Idea from System of Linear Equations</vt:lpstr>
      <vt:lpstr>A Simple Erasure-Code Backup Scheme Encode</vt:lpstr>
      <vt:lpstr>How to Generate the m Equations</vt:lpstr>
      <vt:lpstr>How to Generate the m Equations</vt:lpstr>
      <vt:lpstr>How to Generate the m Equations</vt:lpstr>
      <vt:lpstr>How to Generate the m Equations</vt:lpstr>
      <vt:lpstr>A Simple Erasure-Code Backup Scheme Decode</vt:lpstr>
      <vt:lpstr>Programming Project #1: Implement a well-known erasure-code backup scheme</vt:lpstr>
      <vt:lpstr>Input Sample: use scanf</vt:lpstr>
      <vt:lpstr>Output Sample: use printf</vt:lpstr>
      <vt:lpstr>Note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Jian-Jhih Kuo</cp:lastModifiedBy>
  <cp:revision>616</cp:revision>
  <dcterms:created xsi:type="dcterms:W3CDTF">1995-06-02T22:16:36Z</dcterms:created>
  <dcterms:modified xsi:type="dcterms:W3CDTF">2021-10-05T08:03:31Z</dcterms:modified>
</cp:coreProperties>
</file>